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png>
</file>

<file path=ppt/media/image4.jpg>
</file>

<file path=ppt/media/media1.wav>
</file>

<file path=ppt/media/media10.wav>
</file>

<file path=ppt/media/media11.wav>
</file>

<file path=ppt/media/media12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Prof.Sonali</a:t>
            </a:r>
            <a:r>
              <a:rPr lang="en-US" dirty="0" smtClean="0"/>
              <a:t> </a:t>
            </a:r>
            <a:r>
              <a:rPr lang="en-US" dirty="0" err="1" smtClean="0"/>
              <a:t>Deshpande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>
                <a:latin typeface="Times New Roman" pitchFamily="18" charset="0"/>
                <a:cs typeface="Times New Roman" pitchFamily="18" charset="0"/>
              </a:rPr>
              <a:t>Unit </a:t>
            </a:r>
            <a:r>
              <a:rPr lang="en-GB" b="1" smtClean="0">
                <a:latin typeface="Times New Roman" pitchFamily="18" charset="0"/>
                <a:cs typeface="Times New Roman" pitchFamily="18" charset="0"/>
              </a:rPr>
              <a:t>V </a:t>
            </a:r>
            <a:r>
              <a:rPr lang="en-GB" b="1" dirty="0">
                <a:latin typeface="Times New Roman" pitchFamily="18" charset="0"/>
                <a:cs typeface="Times New Roman" pitchFamily="18" charset="0"/>
              </a:rPr>
              <a:t>– </a:t>
            </a:r>
            <a:r>
              <a:rPr lang="en-GB" b="1" dirty="0"/>
              <a:t>EMERGING DATA HANDLING TECHNIQUES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bject 5"/>
          <p:cNvSpPr/>
          <p:nvPr/>
        </p:nvSpPr>
        <p:spPr>
          <a:xfrm>
            <a:off x="6629400" y="4419600"/>
            <a:ext cx="2133599" cy="21335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0648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  </a:t>
            </a:r>
            <a:r>
              <a:rPr lang="en-US" dirty="0" err="1" smtClean="0">
                <a:solidFill>
                  <a:schemeClr val="accent1"/>
                </a:solidFill>
              </a:rPr>
              <a:t>Hregionserver</a:t>
            </a:r>
            <a:endParaRPr lang="en-US" dirty="0" smtClean="0">
              <a:solidFill>
                <a:schemeClr val="accent1"/>
              </a:solidFill>
            </a:endParaRPr>
          </a:p>
          <a:p>
            <a:r>
              <a:rPr lang="en-US" dirty="0" smtClean="0"/>
              <a:t>When Region Server receives writes and read requests from the client, it assigns the request to a specific region.</a:t>
            </a:r>
          </a:p>
          <a:p>
            <a:r>
              <a:rPr lang="en-US" dirty="0" smtClean="0"/>
              <a:t>It is responsible for serving and managing regions or data that is present in a distributed cluster.</a:t>
            </a:r>
          </a:p>
          <a:p>
            <a:r>
              <a:rPr lang="en-US" dirty="0" smtClean="0"/>
              <a:t>Client can directly contact to </a:t>
            </a:r>
            <a:r>
              <a:rPr lang="en-US" dirty="0" err="1" smtClean="0"/>
              <a:t>Hregion</a:t>
            </a:r>
            <a:r>
              <a:rPr lang="en-US" dirty="0" smtClean="0"/>
              <a:t> server for communication there is no need of permission oh </a:t>
            </a:r>
            <a:r>
              <a:rPr lang="en-US" dirty="0" err="1" smtClean="0"/>
              <a:t>Hmaster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client requires </a:t>
            </a:r>
            <a:r>
              <a:rPr lang="en-US" dirty="0" err="1" smtClean="0"/>
              <a:t>HMaster</a:t>
            </a:r>
            <a:r>
              <a:rPr lang="en-US" dirty="0" smtClean="0"/>
              <a:t> help when operations related to metadata and schema changes are required.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31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354"/>
    </mc:Choice>
    <mc:Fallback xmlns="">
      <p:transition spd="slow" advTm="84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Autofit/>
          </a:bodyPr>
          <a:lstStyle/>
          <a:p>
            <a:pPr algn="l"/>
            <a:r>
              <a:rPr lang="en-US" sz="3000" dirty="0" err="1" smtClean="0">
                <a:solidFill>
                  <a:schemeClr val="accent1"/>
                </a:solidFill>
              </a:rPr>
              <a:t>HRegions</a:t>
            </a:r>
            <a:r>
              <a:rPr lang="en-US" sz="3000" dirty="0" smtClean="0"/>
              <a:t> </a:t>
            </a:r>
            <a:br>
              <a:rPr lang="en-US" sz="3000" dirty="0" smtClean="0"/>
            </a:b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/>
          <a:lstStyle/>
          <a:p>
            <a:r>
              <a:rPr lang="en-US" dirty="0" err="1" smtClean="0"/>
              <a:t>HRegions</a:t>
            </a:r>
            <a:r>
              <a:rPr lang="en-US" dirty="0" smtClean="0"/>
              <a:t> are the basic building elements of </a:t>
            </a:r>
            <a:r>
              <a:rPr lang="en-US" dirty="0" err="1" smtClean="0"/>
              <a:t>HBase</a:t>
            </a:r>
            <a:r>
              <a:rPr lang="en-US" dirty="0" smtClean="0"/>
              <a:t> cluster that consists of the distribution of tables and are comprised of Column families. </a:t>
            </a:r>
          </a:p>
          <a:p>
            <a:r>
              <a:rPr lang="en-US" dirty="0" smtClean="0"/>
              <a:t>It contains multiple stores, one for each column family. It consists of mainly two components, which are </a:t>
            </a:r>
            <a:r>
              <a:rPr lang="en-US" dirty="0" err="1" smtClean="0"/>
              <a:t>Memstore</a:t>
            </a:r>
            <a:r>
              <a:rPr lang="en-US" dirty="0" smtClean="0"/>
              <a:t> and </a:t>
            </a:r>
            <a:r>
              <a:rPr lang="en-US" dirty="0" err="1" smtClean="0"/>
              <a:t>Hfile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73"/>
    </mc:Choice>
    <mc:Fallback xmlns="">
      <p:transition spd="slow" advTm="22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 smtClean="0">
                <a:solidFill>
                  <a:schemeClr val="accent1"/>
                </a:solidFill>
              </a:rPr>
              <a:t>Zookeeper</a:t>
            </a:r>
            <a:endParaRPr lang="en-US" sz="30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Zookeeper is a centralized monitoring server which maintains configuration information and provides distributed synchronization.</a:t>
            </a:r>
          </a:p>
          <a:p>
            <a:r>
              <a:rPr lang="en-US" dirty="0" smtClean="0"/>
              <a:t>If the client wants to communicate with regions, the server's client has to approach </a:t>
            </a:r>
            <a:r>
              <a:rPr lang="en-US" dirty="0" err="1" smtClean="0"/>
              <a:t>ZooKeeper</a:t>
            </a:r>
            <a:r>
              <a:rPr lang="en-US" dirty="0" smtClean="0"/>
              <a:t> first.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59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50"/>
    </mc:Choice>
    <mc:Fallback xmlns="">
      <p:transition spd="slow" advTm="45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810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3000" b="1" dirty="0" smtClean="0">
                <a:solidFill>
                  <a:schemeClr val="accent1"/>
                </a:solidFill>
              </a:rPr>
              <a:t>HDFS</a:t>
            </a:r>
          </a:p>
          <a:p>
            <a:r>
              <a:rPr lang="en-US" dirty="0" smtClean="0"/>
              <a:t>HDFS is a </a:t>
            </a:r>
            <a:r>
              <a:rPr lang="en-US" dirty="0" err="1" smtClean="0"/>
              <a:t>Hadoop</a:t>
            </a:r>
            <a:r>
              <a:rPr lang="en-US" dirty="0" smtClean="0"/>
              <a:t> distributed file </a:t>
            </a:r>
            <a:r>
              <a:rPr lang="en-US" dirty="0" err="1" smtClean="0"/>
              <a:t>system,it</a:t>
            </a:r>
            <a:r>
              <a:rPr lang="en-US" dirty="0" smtClean="0"/>
              <a:t> provides a distributed environment for the storage.</a:t>
            </a:r>
          </a:p>
          <a:p>
            <a:r>
              <a:rPr lang="en-US" dirty="0" smtClean="0"/>
              <a:t>HDFS provides a high degree of fault –tolerance and runs on cheap commodity hardware.</a:t>
            </a:r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72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24"/>
    </mc:Choice>
    <mc:Fallback xmlns="">
      <p:transition spd="slow" advTm="26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 smtClean="0"/>
              <a:t>HBase</a:t>
            </a:r>
            <a:r>
              <a:rPr lang="en-US" b="1" dirty="0" smtClean="0"/>
              <a:t> vs. HDFS</a:t>
            </a:r>
            <a:br>
              <a:rPr lang="en-US" b="1" dirty="0" smtClean="0"/>
            </a:b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3931502"/>
              </p:ext>
            </p:extLst>
          </p:nvPr>
        </p:nvGraphicFramePr>
        <p:xfrm>
          <a:off x="304800" y="1447800"/>
          <a:ext cx="8382000" cy="3810002"/>
        </p:xfrm>
        <a:graphic>
          <a:graphicData uri="http://schemas.openxmlformats.org/drawingml/2006/table">
            <a:tbl>
              <a:tblPr/>
              <a:tblGrid>
                <a:gridCol w="4191000"/>
                <a:gridCol w="4191000"/>
              </a:tblGrid>
              <a:tr h="662609">
                <a:tc>
                  <a:txBody>
                    <a:bodyPr/>
                    <a:lstStyle/>
                    <a:p>
                      <a:r>
                        <a:rPr lang="en-US" b="1" dirty="0" smtClean="0"/>
                        <a:t>                 HBASE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                   HDFS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62609">
                <a:tc>
                  <a:txBody>
                    <a:bodyPr/>
                    <a:lstStyle/>
                    <a:p>
                      <a:pPr>
                        <a:buFont typeface="Arial"/>
                        <a:buChar char="•"/>
                      </a:pPr>
                      <a:r>
                        <a:rPr lang="en-US"/>
                        <a:t>Low latency operations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Font typeface="Arial"/>
                        <a:buChar char="•"/>
                      </a:pPr>
                      <a:r>
                        <a:rPr lang="en-US"/>
                        <a:t>High latency operations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62609">
                <a:tc>
                  <a:txBody>
                    <a:bodyPr/>
                    <a:lstStyle/>
                    <a:p>
                      <a:pPr>
                        <a:buFont typeface="Arial"/>
                        <a:buChar char="•"/>
                      </a:pPr>
                      <a:r>
                        <a:rPr lang="en-US"/>
                        <a:t>Random reads and writes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Font typeface="Arial"/>
                        <a:buChar char="•"/>
                      </a:pPr>
                      <a:r>
                        <a:rPr lang="en-US"/>
                        <a:t>Write once Read many times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159566">
                <a:tc>
                  <a:txBody>
                    <a:bodyPr/>
                    <a:lstStyle/>
                    <a:p>
                      <a:pPr>
                        <a:buFont typeface="Arial"/>
                        <a:buChar char="•"/>
                      </a:pPr>
                      <a:r>
                        <a:rPr lang="en-US"/>
                        <a:t>Accessed through shell commands, client API in Java, REST, Avro or Thrift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Font typeface="Arial"/>
                        <a:buChar char="•"/>
                      </a:pPr>
                      <a:r>
                        <a:rPr lang="en-US"/>
                        <a:t>Primarily accessed through MR (Map Reduce) jobs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62609">
                <a:tc>
                  <a:txBody>
                    <a:bodyPr/>
                    <a:lstStyle/>
                    <a:p>
                      <a:pPr>
                        <a:buFont typeface="Arial"/>
                        <a:buChar char="•"/>
                      </a:pPr>
                      <a:r>
                        <a:rPr lang="en-US"/>
                        <a:t>Storage and process both can be perform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Font typeface="Arial"/>
                        <a:buChar char="•"/>
                      </a:pPr>
                      <a:r>
                        <a:rPr lang="en-US" dirty="0"/>
                        <a:t>It's only for storage areas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12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20"/>
    </mc:Choice>
    <mc:Fallback xmlns="">
      <p:transition spd="slow" advTm="45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609600"/>
            <a:ext cx="7772400" cy="4572000"/>
          </a:xfrm>
        </p:spPr>
        <p:txBody>
          <a:bodyPr/>
          <a:lstStyle/>
          <a:p>
            <a:r>
              <a:rPr lang="en-GB" dirty="0"/>
              <a:t>Introduction to Big data, Handling large datasets using Map-Reduce and </a:t>
            </a:r>
            <a:r>
              <a:rPr lang="en-GB" dirty="0" err="1"/>
              <a:t>Hadoop</a:t>
            </a:r>
            <a:r>
              <a:rPr lang="en-GB" dirty="0"/>
              <a:t>, </a:t>
            </a:r>
            <a:r>
              <a:rPr lang="en-GB" dirty="0" err="1"/>
              <a:t>Paraquet</a:t>
            </a:r>
            <a:r>
              <a:rPr lang="en-GB" dirty="0"/>
              <a:t> file</a:t>
            </a:r>
            <a:endParaRPr lang="en-US" dirty="0"/>
          </a:p>
          <a:p>
            <a:r>
              <a:rPr lang="en-GB" dirty="0"/>
              <a:t>Format, Introduction to </a:t>
            </a:r>
            <a:r>
              <a:rPr lang="en-GB" dirty="0" err="1"/>
              <a:t>Hbase</a:t>
            </a:r>
            <a:r>
              <a:rPr lang="en-GB" dirty="0"/>
              <a:t> data model and </a:t>
            </a:r>
            <a:r>
              <a:rPr lang="en-GB" dirty="0" err="1"/>
              <a:t>hbase</a:t>
            </a:r>
            <a:r>
              <a:rPr lang="en-GB" dirty="0"/>
              <a:t> region. Introduction to emerging database technologies- Cloud Databases, Mobile Databases, SQLite Database, XML </a:t>
            </a:r>
            <a:r>
              <a:rPr lang="en-GB" dirty="0" err="1"/>
              <a:t>Databases,Introduction</a:t>
            </a:r>
            <a:r>
              <a:rPr lang="en-GB" dirty="0"/>
              <a:t> of Apache </a:t>
            </a:r>
            <a:r>
              <a:rPr lang="en-GB" dirty="0" err="1"/>
              <a:t>spark,Features</a:t>
            </a:r>
            <a:r>
              <a:rPr lang="en-GB" dirty="0"/>
              <a:t> and uses of Apache 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438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381001"/>
            <a:ext cx="7772400" cy="60959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Introduction to </a:t>
            </a:r>
            <a:r>
              <a:rPr lang="en-US" dirty="0" err="1" smtClean="0"/>
              <a:t>Hbase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1066800"/>
            <a:ext cx="8610600" cy="5562600"/>
          </a:xfrm>
        </p:spPr>
        <p:txBody>
          <a:bodyPr/>
          <a:lstStyle/>
          <a:p>
            <a:pPr marL="457200" indent="-457200" algn="just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HBase</a:t>
            </a:r>
            <a:r>
              <a:rPr lang="en-US" dirty="0" smtClean="0">
                <a:solidFill>
                  <a:schemeClr val="tx1"/>
                </a:solidFill>
              </a:rPr>
              <a:t> is an open-source, </a:t>
            </a:r>
            <a:r>
              <a:rPr lang="en-US" b="1" dirty="0" smtClean="0">
                <a:solidFill>
                  <a:schemeClr val="tx1"/>
                </a:solidFill>
              </a:rPr>
              <a:t>column-oriented</a:t>
            </a:r>
            <a:r>
              <a:rPr lang="en-US" dirty="0" smtClean="0">
                <a:solidFill>
                  <a:schemeClr val="tx1"/>
                </a:solidFill>
              </a:rPr>
              <a:t> database which is built on top of the </a:t>
            </a:r>
            <a:r>
              <a:rPr lang="en-US" b="1" dirty="0" err="1" smtClean="0">
                <a:solidFill>
                  <a:schemeClr val="tx1"/>
                </a:solidFill>
              </a:rPr>
              <a:t>Hadoop</a:t>
            </a:r>
            <a:r>
              <a:rPr lang="en-US" b="1" dirty="0" smtClean="0">
                <a:solidFill>
                  <a:schemeClr val="tx1"/>
                </a:solidFill>
              </a:rPr>
              <a:t> file system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457200" indent="-457200"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Column-oriented databases are those that store data tables as sections of columns of data, rather than as rows of data.</a:t>
            </a:r>
          </a:p>
          <a:p>
            <a:pPr marL="457200" indent="-457200"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is a </a:t>
            </a:r>
            <a:r>
              <a:rPr lang="en-US" b="1" dirty="0" smtClean="0">
                <a:solidFill>
                  <a:schemeClr val="tx1"/>
                </a:solidFill>
              </a:rPr>
              <a:t>non relational database system(</a:t>
            </a:r>
            <a:r>
              <a:rPr lang="en-US" b="1" dirty="0" err="1" smtClean="0">
                <a:solidFill>
                  <a:schemeClr val="tx1"/>
                </a:solidFill>
              </a:rPr>
              <a:t>NoSQL</a:t>
            </a:r>
            <a:r>
              <a:rPr lang="en-US" b="1" dirty="0" smtClean="0">
                <a:solidFill>
                  <a:schemeClr val="tx1"/>
                </a:solidFill>
              </a:rPr>
              <a:t>)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457200" indent="-457200" algn="just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HBase</a:t>
            </a:r>
            <a:r>
              <a:rPr lang="en-US" dirty="0" smtClean="0">
                <a:solidFill>
                  <a:schemeClr val="tx1"/>
                </a:solidFill>
              </a:rPr>
              <a:t> can store massive amounts of data from terabytes to petabytes.</a:t>
            </a:r>
          </a:p>
          <a:p>
            <a:pPr marL="457200" indent="-457200" algn="just">
              <a:buFont typeface="Arial" pitchFamily="34" charset="0"/>
              <a:buChar char="•"/>
            </a:pP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08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585"/>
    </mc:Choice>
    <mc:Fallback xmlns="">
      <p:transition spd="slow" advTm="67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95580" indent="-182880">
              <a:spcBef>
                <a:spcPts val="95"/>
              </a:spcBef>
              <a:buClr>
                <a:srgbClr val="92A099"/>
              </a:buClr>
              <a:buSzPct val="83928"/>
              <a:tabLst>
                <a:tab pos="195580" algn="l"/>
              </a:tabLst>
            </a:pPr>
            <a:r>
              <a:rPr lang="en-US" sz="2800" spc="6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Storing </a:t>
            </a:r>
            <a:r>
              <a:rPr lang="en-US" sz="2800" spc="80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large </a:t>
            </a:r>
            <a:r>
              <a:rPr lang="en-US" sz="2800" spc="14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amounts </a:t>
            </a:r>
            <a:r>
              <a:rPr lang="en-US" sz="2800" spc="-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of</a:t>
            </a:r>
            <a:r>
              <a:rPr lang="en-US" sz="2800" spc="39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spc="12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data.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ts val="30"/>
              </a:spcBef>
              <a:buClr>
                <a:srgbClr val="92A099"/>
              </a:buClr>
              <a:buFont typeface="Times New Roman"/>
              <a:buChar char="•"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195580" indent="-182880">
              <a:buClr>
                <a:srgbClr val="92A099"/>
              </a:buClr>
              <a:buSzPct val="83928"/>
              <a:tabLst>
                <a:tab pos="195580" algn="l"/>
                <a:tab pos="3642995" algn="l"/>
              </a:tabLst>
            </a:pPr>
            <a:r>
              <a:rPr lang="en-US" sz="2800" spc="10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High </a:t>
            </a:r>
            <a:r>
              <a:rPr lang="en-US" sz="2800" spc="9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throughput</a:t>
            </a:r>
            <a:r>
              <a:rPr lang="en-US" sz="2800" spc="31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spc="-10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for</a:t>
            </a:r>
            <a:r>
              <a:rPr lang="en-US" sz="2800" spc="-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 a	</a:t>
            </a:r>
            <a:r>
              <a:rPr lang="en-US" sz="2800" spc="80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large </a:t>
            </a:r>
            <a:r>
              <a:rPr lang="en-US" sz="2800" spc="120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number </a:t>
            </a:r>
            <a:r>
              <a:rPr lang="en-US" sz="2800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of</a:t>
            </a:r>
            <a:r>
              <a:rPr lang="en-US" sz="2800" spc="19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spc="15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requests.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ts val="35"/>
              </a:spcBef>
              <a:buClr>
                <a:srgbClr val="92A099"/>
              </a:buClr>
              <a:buFont typeface="Times New Roman"/>
              <a:buChar char="•"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195580" indent="-182880">
              <a:buClr>
                <a:srgbClr val="92A099"/>
              </a:buClr>
              <a:buSzPct val="83928"/>
              <a:tabLst>
                <a:tab pos="195580" algn="l"/>
              </a:tabLst>
            </a:pPr>
            <a:r>
              <a:rPr lang="en-US" sz="2800" spc="6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Storing </a:t>
            </a:r>
            <a:r>
              <a:rPr lang="en-US" sz="2800" spc="114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unstructured </a:t>
            </a:r>
            <a:r>
              <a:rPr lang="en-US" sz="2800" spc="40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or </a:t>
            </a:r>
            <a:r>
              <a:rPr lang="en-US" sz="2800" spc="7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variable </a:t>
            </a:r>
            <a:r>
              <a:rPr lang="en-US" sz="2800" spc="80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column</a:t>
            </a:r>
            <a:r>
              <a:rPr lang="en-US" sz="2800" spc="590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spc="125" dirty="0" smtClean="0">
                <a:solidFill>
                  <a:srgbClr val="282834"/>
                </a:solidFill>
                <a:latin typeface="Times New Roman" pitchFamily="18" charset="0"/>
                <a:cs typeface="Times New Roman" pitchFamily="18" charset="0"/>
              </a:rPr>
              <a:t>data.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ts val="30"/>
              </a:spcBef>
              <a:buClr>
                <a:srgbClr val="92A099"/>
              </a:buClr>
              <a:buFont typeface="Times New Roman"/>
              <a:buChar char="•"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195580" indent="-182880">
              <a:buClr>
                <a:srgbClr val="92A099"/>
              </a:buClr>
              <a:buSzPct val="83928"/>
              <a:tabLst>
                <a:tab pos="195580" algn="l"/>
                <a:tab pos="1597660" algn="l"/>
              </a:tabLst>
            </a:pP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HBase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is used extensively for random read and write operations </a:t>
            </a:r>
          </a:p>
          <a:p>
            <a:pPr marL="12700" indent="0">
              <a:buClr>
                <a:srgbClr val="92A099"/>
              </a:buClr>
              <a:buSzPct val="83928"/>
              <a:buNone/>
              <a:tabLst>
                <a:tab pos="195580" algn="l"/>
                <a:tab pos="1597660" algn="l"/>
              </a:tabLst>
            </a:pPr>
            <a:endParaRPr lang="en-US" sz="2800" dirty="0" smtClean="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4" name="object 3"/>
          <p:cNvSpPr txBox="1">
            <a:spLocks noGrp="1"/>
          </p:cNvSpPr>
          <p:nvPr>
            <p:ph type="title"/>
          </p:nvPr>
        </p:nvSpPr>
        <p:spPr>
          <a:xfrm>
            <a:off x="457200" y="532270"/>
            <a:ext cx="8229600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5" dirty="0"/>
              <a:t>Why </a:t>
            </a:r>
            <a:r>
              <a:rPr sz="4000" spc="200" dirty="0"/>
              <a:t>use</a:t>
            </a:r>
            <a:r>
              <a:rPr sz="4000" dirty="0"/>
              <a:t> </a:t>
            </a:r>
            <a:r>
              <a:rPr sz="4000" spc="235" dirty="0"/>
              <a:t>hbase?</a:t>
            </a:r>
            <a:endParaRPr sz="4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4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39"/>
    </mc:Choice>
    <mc:Fallback xmlns="">
      <p:transition spd="slow" advTm="43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Why Choose </a:t>
            </a:r>
            <a:r>
              <a:rPr lang="en-US" b="1" dirty="0" err="1" smtClean="0"/>
              <a:t>HBase</a:t>
            </a:r>
            <a:r>
              <a:rPr lang="en-US" b="1" dirty="0" smtClean="0"/>
              <a:t>?</a:t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table for a popular web application may consist of billions of rows. If we want to search particular row from such a huge amount of data, </a:t>
            </a:r>
            <a:r>
              <a:rPr lang="en-US" dirty="0" err="1" smtClean="0"/>
              <a:t>HBase</a:t>
            </a:r>
            <a:r>
              <a:rPr lang="en-US" dirty="0" smtClean="0"/>
              <a:t> is the ideal choice as query fetch time in less. Most of the online analytics applications use </a:t>
            </a:r>
            <a:r>
              <a:rPr lang="en-US" dirty="0" err="1" smtClean="0"/>
              <a:t>HBase</a:t>
            </a:r>
            <a:r>
              <a:rPr lang="en-US" dirty="0" smtClean="0"/>
              <a:t>. </a:t>
            </a:r>
          </a:p>
          <a:p>
            <a:r>
              <a:rPr lang="en-US" dirty="0" smtClean="0"/>
              <a:t>Traditional relational data models fail to meet performance requirements of very big databases. These performance and processing limitations can be overcome by Apache </a:t>
            </a:r>
            <a:r>
              <a:rPr lang="en-US" dirty="0" err="1" smtClean="0"/>
              <a:t>HBase</a:t>
            </a:r>
            <a:r>
              <a:rPr lang="en-US" dirty="0" smtClean="0"/>
              <a:t>. 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74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24"/>
    </mc:Choice>
    <mc:Fallback xmlns="">
      <p:transition spd="slow" advTm="44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 smtClean="0"/>
              <a:t>HBase</a:t>
            </a:r>
            <a:r>
              <a:rPr lang="en-US" b="1" dirty="0" smtClean="0"/>
              <a:t> Data Model</a:t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Apache </a:t>
            </a:r>
            <a:r>
              <a:rPr lang="en-US" dirty="0" err="1" smtClean="0"/>
              <a:t>HBase</a:t>
            </a:r>
            <a:r>
              <a:rPr lang="en-US" dirty="0" smtClean="0"/>
              <a:t> Data Model is designed to accommodate structured or semi-structured data that could vary in field size, data type and columns.</a:t>
            </a:r>
          </a:p>
          <a:p>
            <a:r>
              <a:rPr lang="en-US" dirty="0" err="1" smtClean="0"/>
              <a:t>HBase</a:t>
            </a:r>
            <a:r>
              <a:rPr lang="en-US" dirty="0" smtClean="0"/>
              <a:t> stores data in tables, which have rows and columns.</a:t>
            </a:r>
          </a:p>
          <a:p>
            <a:r>
              <a:rPr lang="en-US" dirty="0" smtClean="0">
                <a:effectLst/>
              </a:rPr>
              <a:t>Each table must have an element defined as Primary Key. </a:t>
            </a:r>
          </a:p>
          <a:p>
            <a:r>
              <a:rPr lang="en-US" dirty="0" smtClean="0">
                <a:effectLst/>
              </a:rPr>
              <a:t>Row key acts as a Primary key in </a:t>
            </a:r>
            <a:r>
              <a:rPr lang="en-US" dirty="0" err="1" smtClean="0">
                <a:effectLst/>
              </a:rPr>
              <a:t>HBase</a:t>
            </a:r>
            <a:r>
              <a:rPr lang="en-US" dirty="0" smtClean="0">
                <a:effectLst/>
              </a:rPr>
              <a:t>. </a:t>
            </a:r>
          </a:p>
          <a:p>
            <a:r>
              <a:rPr lang="en-US" dirty="0" smtClean="0">
                <a:effectLst/>
              </a:rPr>
              <a:t>Any access to </a:t>
            </a:r>
            <a:r>
              <a:rPr lang="en-US" dirty="0" err="1" smtClean="0">
                <a:effectLst/>
              </a:rPr>
              <a:t>HBase</a:t>
            </a:r>
            <a:r>
              <a:rPr lang="en-US" dirty="0" smtClean="0">
                <a:effectLst/>
              </a:rPr>
              <a:t> tables uses this Primary Key </a:t>
            </a:r>
          </a:p>
          <a:p>
            <a:r>
              <a:rPr lang="en-US" dirty="0" smtClean="0">
                <a:effectLst/>
              </a:rPr>
              <a:t>Each column present in </a:t>
            </a:r>
            <a:r>
              <a:rPr lang="en-US" dirty="0" err="1" smtClean="0">
                <a:effectLst/>
              </a:rPr>
              <a:t>HBase</a:t>
            </a:r>
            <a:r>
              <a:rPr lang="en-US" dirty="0" smtClean="0">
                <a:effectLst/>
              </a:rPr>
              <a:t> denotes attribute corresponding to object 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27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75"/>
    </mc:Choice>
    <mc:Fallback xmlns="">
      <p:transition spd="slow" advTm="48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 smtClean="0"/>
              <a:t>HBase</a:t>
            </a:r>
            <a:r>
              <a:rPr lang="en-US" b="1" dirty="0" smtClean="0"/>
              <a:t> Architecture </a:t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4" name="object 2"/>
          <p:cNvSpPr/>
          <p:nvPr/>
        </p:nvSpPr>
        <p:spPr>
          <a:xfrm>
            <a:off x="228600" y="1219200"/>
            <a:ext cx="8592312" cy="48768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0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50"/>
    </mc:Choice>
    <mc:Fallback xmlns="">
      <p:transition spd="slow" advTm="15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457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HBase</a:t>
            </a:r>
            <a:r>
              <a:rPr lang="en-US" dirty="0" smtClean="0"/>
              <a:t> architecture consists mainly of four components </a:t>
            </a:r>
          </a:p>
          <a:p>
            <a:r>
              <a:rPr lang="en-US" dirty="0" err="1" smtClean="0"/>
              <a:t>Hmaster</a:t>
            </a:r>
            <a:endParaRPr lang="en-US" dirty="0" smtClean="0"/>
          </a:p>
          <a:p>
            <a:r>
              <a:rPr lang="en-US" dirty="0" err="1" smtClean="0"/>
              <a:t>HRegionserver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HRegions</a:t>
            </a:r>
            <a:r>
              <a:rPr lang="en-US" dirty="0" smtClean="0"/>
              <a:t> </a:t>
            </a:r>
          </a:p>
          <a:p>
            <a:r>
              <a:rPr lang="en-US" dirty="0" smtClean="0"/>
              <a:t>Zookeeper 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388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98"/>
    </mc:Choice>
    <mc:Fallback xmlns="">
      <p:transition spd="slow" advTm="20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1"/>
                </a:solidFill>
              </a:rPr>
              <a:t>   </a:t>
            </a:r>
            <a:r>
              <a:rPr lang="en-US" dirty="0" err="1" smtClean="0">
                <a:solidFill>
                  <a:schemeClr val="accent1"/>
                </a:solidFill>
              </a:rPr>
              <a:t>Hmaster</a:t>
            </a:r>
            <a:endParaRPr lang="en-US" dirty="0" smtClean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1"/>
                </a:solidFill>
              </a:rPr>
              <a:t>   </a:t>
            </a:r>
            <a:r>
              <a:rPr lang="en-US" dirty="0" smtClean="0"/>
              <a:t>1. It acts as a monitoring agent to monitor all Region Server instances present in the cluster and acts as an interface for all the metadata changes. </a:t>
            </a:r>
          </a:p>
          <a:p>
            <a:pPr marL="0" indent="0">
              <a:buNone/>
            </a:pPr>
            <a:r>
              <a:rPr lang="en-US" dirty="0" smtClean="0"/>
              <a:t>   2.Hmaster plays an important role in </a:t>
            </a:r>
            <a:r>
              <a:rPr lang="en-US" dirty="0" err="1" smtClean="0"/>
              <a:t>HBase</a:t>
            </a:r>
            <a:r>
              <a:rPr lang="en-US" dirty="0" smtClean="0"/>
              <a:t> .</a:t>
            </a:r>
          </a:p>
          <a:p>
            <a:pPr marL="0" indent="0">
              <a:buNone/>
            </a:pPr>
            <a:r>
              <a:rPr lang="en-US" dirty="0" smtClean="0"/>
              <a:t>   3.It checks the performance of nodes in cluster.</a:t>
            </a:r>
          </a:p>
          <a:p>
            <a:pPr marL="0" indent="0">
              <a:buNone/>
            </a:pPr>
            <a:r>
              <a:rPr lang="en-US" dirty="0" smtClean="0"/>
              <a:t>   4. Maintains the nodes in cluster as well.</a:t>
            </a:r>
          </a:p>
          <a:p>
            <a:pPr marL="0" indent="0">
              <a:buNone/>
            </a:pPr>
            <a:r>
              <a:rPr lang="en-US" dirty="0" smtClean="0"/>
              <a:t>   5. It distributes services to different region servers. </a:t>
            </a:r>
          </a:p>
          <a:p>
            <a:pPr marL="0" indent="0">
              <a:buNone/>
            </a:pPr>
            <a:r>
              <a:rPr lang="en-US" dirty="0" smtClean="0"/>
              <a:t>   6. </a:t>
            </a:r>
            <a:r>
              <a:rPr lang="en-US" dirty="0" err="1" smtClean="0"/>
              <a:t>HMaster</a:t>
            </a:r>
            <a:r>
              <a:rPr lang="en-US" dirty="0" smtClean="0"/>
              <a:t> assigns regions to region servers.</a:t>
            </a:r>
          </a:p>
          <a:p>
            <a:pPr marL="0" indent="0">
              <a:buNone/>
            </a:pPr>
            <a:r>
              <a:rPr lang="en-US" dirty="0" smtClean="0"/>
              <a:t>   7. </a:t>
            </a:r>
            <a:r>
              <a:rPr lang="en-US" dirty="0" err="1" smtClean="0"/>
              <a:t>HMaster</a:t>
            </a:r>
            <a:r>
              <a:rPr lang="en-US" dirty="0" smtClean="0"/>
              <a:t> has the features like controlling load balancing and failover to handle the load over nodes present in the cluster.  	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6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989"/>
    </mc:Choice>
    <mc:Fallback xmlns="">
      <p:transition spd="slow" advTm="73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1039</TotalTime>
  <Words>665</Words>
  <Application>Microsoft Office PowerPoint</Application>
  <PresentationFormat>On-screen Show (4:3)</PresentationFormat>
  <Paragraphs>67</Paragraphs>
  <Slides>14</Slides>
  <Notes>0</Notes>
  <HiddenSlides>0</HiddenSlides>
  <MMClips>12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Equity</vt:lpstr>
      <vt:lpstr>Unit V – EMERGING DATA HANDLING TECHNIQUES</vt:lpstr>
      <vt:lpstr>PowerPoint Presentation</vt:lpstr>
      <vt:lpstr>Introduction to Hbase</vt:lpstr>
      <vt:lpstr>Why use hbase?</vt:lpstr>
      <vt:lpstr>Why Choose HBase? </vt:lpstr>
      <vt:lpstr>HBase Data Model </vt:lpstr>
      <vt:lpstr>HBase Architecture  </vt:lpstr>
      <vt:lpstr>PowerPoint Presentation</vt:lpstr>
      <vt:lpstr>PowerPoint Presentation</vt:lpstr>
      <vt:lpstr>PowerPoint Presentation</vt:lpstr>
      <vt:lpstr>HRegions  </vt:lpstr>
      <vt:lpstr>Zookeeper</vt:lpstr>
      <vt:lpstr>PowerPoint Presentation</vt:lpstr>
      <vt:lpstr>HBase vs. HDFS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I – INTRODUCTION OF DATABASE and SQL</dc:title>
  <dc:creator>admin</dc:creator>
  <cp:lastModifiedBy>admin</cp:lastModifiedBy>
  <cp:revision>66</cp:revision>
  <dcterms:created xsi:type="dcterms:W3CDTF">2020-08-02T11:36:52Z</dcterms:created>
  <dcterms:modified xsi:type="dcterms:W3CDTF">2020-12-15T10:07:11Z</dcterms:modified>
</cp:coreProperties>
</file>

<file path=docProps/thumbnail.jpeg>
</file>